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261" r:id="rId3"/>
    <p:sldId id="263" r:id="rId4"/>
    <p:sldId id="264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42575" autoAdjust="0"/>
  </p:normalViewPr>
  <p:slideViewPr>
    <p:cSldViewPr snapToGrid="0">
      <p:cViewPr varScale="1">
        <p:scale>
          <a:sx n="45" d="100"/>
          <a:sy n="45" d="100"/>
        </p:scale>
        <p:origin x="345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D5D9125-06B2-4A70-9627-4E8D1E735183}" type="datetimeFigureOut">
              <a:rPr lang="en-GB"/>
              <a:pPr>
                <a:defRPr/>
              </a:pPr>
              <a:t>26/08/2018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AF3EBFB-F0F8-4F40-AE04-44BE92DE1B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6353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dirty="0" smtClean="0"/>
              <a:t>Ask pupils to name the parts of the body. The words do not come up – the coloured numbers give the gender clue.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dirty="0" smtClean="0"/>
              <a:t>1 = la </a:t>
            </a:r>
            <a:r>
              <a:rPr lang="en-GB" altLang="en-US" dirty="0" smtClean="0"/>
              <a:t>tête</a:t>
            </a: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smtClean="0"/>
              <a:t>2 = </a:t>
            </a:r>
            <a:r>
              <a:rPr lang="en-GB" altLang="en-US" dirty="0" smtClean="0"/>
              <a:t>les </a:t>
            </a:r>
            <a:r>
              <a:rPr lang="en-GB" altLang="en-US" dirty="0" err="1" smtClean="0"/>
              <a:t>épaules</a:t>
            </a:r>
            <a:r>
              <a:rPr lang="en-GB" altLang="en-US" baseline="0" dirty="0" smtClean="0"/>
              <a:t> (f)</a:t>
            </a: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smtClean="0"/>
              <a:t>3 = </a:t>
            </a:r>
            <a:r>
              <a:rPr lang="en-GB" altLang="en-US" dirty="0" smtClean="0"/>
              <a:t>le bras</a:t>
            </a: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smtClean="0"/>
              <a:t>4 = </a:t>
            </a:r>
            <a:r>
              <a:rPr lang="en-GB" altLang="en-US" dirty="0" smtClean="0"/>
              <a:t>le </a:t>
            </a:r>
            <a:r>
              <a:rPr lang="en-GB" altLang="en-US" dirty="0" err="1" smtClean="0"/>
              <a:t>coude</a:t>
            </a:r>
            <a:endParaRPr lang="en-GB" altLang="en-US" dirty="0" smtClean="0"/>
          </a:p>
          <a:p>
            <a:pPr eaLnBrk="1" hangingPunct="1">
              <a:spcBef>
                <a:spcPct val="0"/>
              </a:spcBef>
            </a:pPr>
            <a:r>
              <a:rPr lang="en-GB" altLang="en-US" dirty="0" smtClean="0"/>
              <a:t>5 = la </a:t>
            </a:r>
            <a:r>
              <a:rPr lang="en-GB" altLang="en-US" dirty="0" smtClean="0"/>
              <a:t>main</a:t>
            </a: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smtClean="0"/>
              <a:t>6 = </a:t>
            </a:r>
            <a:r>
              <a:rPr lang="en-GB" altLang="en-US" dirty="0" smtClean="0"/>
              <a:t>le </a:t>
            </a:r>
            <a:r>
              <a:rPr lang="en-GB" altLang="en-US" dirty="0" err="1" smtClean="0"/>
              <a:t>doigt</a:t>
            </a: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smtClean="0"/>
              <a:t>7 = la </a:t>
            </a:r>
            <a:r>
              <a:rPr lang="en-GB" altLang="en-US" dirty="0" err="1" smtClean="0"/>
              <a:t>jambe</a:t>
            </a:r>
            <a:endParaRPr lang="en-GB" altLang="en-US" dirty="0" smtClean="0"/>
          </a:p>
          <a:p>
            <a:pPr eaLnBrk="1" hangingPunct="1">
              <a:spcBef>
                <a:spcPct val="0"/>
              </a:spcBef>
            </a:pPr>
            <a:r>
              <a:rPr lang="en-GB" altLang="en-US" dirty="0" smtClean="0"/>
              <a:t>8 = </a:t>
            </a:r>
            <a:r>
              <a:rPr lang="en-GB" altLang="en-US" dirty="0" smtClean="0"/>
              <a:t>le </a:t>
            </a:r>
            <a:r>
              <a:rPr lang="en-GB" altLang="en-US" dirty="0" err="1" smtClean="0"/>
              <a:t>genou</a:t>
            </a: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smtClean="0"/>
              <a:t>9 = </a:t>
            </a:r>
            <a:r>
              <a:rPr lang="en-GB" altLang="en-US" dirty="0" err="1" smtClean="0"/>
              <a:t>l’estomac</a:t>
            </a: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smtClean="0"/>
              <a:t>10 = </a:t>
            </a:r>
            <a:r>
              <a:rPr lang="en-GB" altLang="en-US" dirty="0" smtClean="0"/>
              <a:t>le pied</a:t>
            </a:r>
            <a:endParaRPr lang="en-GB" altLang="en-US" dirty="0" smtClean="0"/>
          </a:p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35FDA37-6E66-419F-A59F-005DBA453F7C}" type="slidenum">
              <a:rPr lang="en-GB" altLang="en-US">
                <a:latin typeface="Calibri" panose="020F0502020204030204" pitchFamily="34" charset="0"/>
              </a:rPr>
              <a:pPr/>
              <a:t>1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577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Consolidation reading activity.</a:t>
            </a:r>
            <a:br>
              <a:rPr lang="en-GB" dirty="0" smtClean="0"/>
            </a:br>
            <a:r>
              <a:rPr lang="en-GB" dirty="0" smtClean="0"/>
              <a:t>More</a:t>
            </a:r>
            <a:r>
              <a:rPr lang="en-GB" baseline="0" dirty="0" smtClean="0"/>
              <a:t> able pupils could do their own monster face and describe it for a partner to colour.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F3EBFB-F0F8-4F40-AE04-44BE92DE1B7C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6846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dirty="0" smtClean="0"/>
              <a:t>Thank you to TES contributor </a:t>
            </a:r>
            <a:r>
              <a:rPr lang="en-GB" altLang="en-US" dirty="0" err="1" smtClean="0"/>
              <a:t>McSquarkle</a:t>
            </a:r>
            <a:r>
              <a:rPr lang="en-GB" altLang="en-US" dirty="0" smtClean="0"/>
              <a:t> for this game idea.</a:t>
            </a:r>
            <a:br>
              <a:rPr lang="en-GB" altLang="en-US" dirty="0" smtClean="0"/>
            </a:b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smtClean="0"/>
              <a:t>3 x pupils hide under a large blanket.  Teacher or another pupil calls out a body part (either </a:t>
            </a:r>
            <a:r>
              <a:rPr lang="en-GB" altLang="en-US" dirty="0" smtClean="0"/>
              <a:t>mains / bras / </a:t>
            </a:r>
            <a:r>
              <a:rPr lang="en-GB" altLang="en-US" dirty="0" err="1" smtClean="0"/>
              <a:t>pieds</a:t>
            </a:r>
            <a:r>
              <a:rPr lang="en-GB" altLang="en-US" dirty="0" smtClean="0"/>
              <a:t> / </a:t>
            </a:r>
            <a:r>
              <a:rPr lang="en-GB" altLang="en-US" dirty="0" err="1" smtClean="0"/>
              <a:t>jambes</a:t>
            </a:r>
            <a:r>
              <a:rPr lang="en-GB" altLang="en-US" dirty="0" smtClean="0"/>
              <a:t> / </a:t>
            </a:r>
            <a:r>
              <a:rPr lang="en-GB" altLang="en-US" dirty="0" err="1" smtClean="0"/>
              <a:t>tete</a:t>
            </a:r>
            <a:r>
              <a:rPr lang="en-GB" altLang="en-US" dirty="0" smtClean="0"/>
              <a:t> / </a:t>
            </a:r>
            <a:r>
              <a:rPr lang="en-GB" altLang="en-US" dirty="0" err="1" smtClean="0"/>
              <a:t>doigts</a:t>
            </a:r>
            <a:r>
              <a:rPr lang="en-GB" altLang="en-US" dirty="0" smtClean="0"/>
              <a:t>)</a:t>
            </a:r>
            <a:endParaRPr lang="en-GB" altLang="en-US" dirty="0" smtClean="0"/>
          </a:p>
          <a:p>
            <a:pPr eaLnBrk="1" hangingPunct="1">
              <a:spcBef>
                <a:spcPct val="0"/>
              </a:spcBef>
            </a:pPr>
            <a:r>
              <a:rPr lang="en-GB" altLang="en-US" dirty="0" smtClean="0"/>
              <a:t>And the pupils have 5 x seconds to decide individually if to stick out one or two (not heads obviously!) of that body part.</a:t>
            </a:r>
            <a:br>
              <a:rPr lang="en-GB" altLang="en-US" dirty="0" smtClean="0"/>
            </a:br>
            <a:r>
              <a:rPr lang="en-GB" altLang="en-US" dirty="0" smtClean="0"/>
              <a:t>The rest of the pupils count up how many of the body part the monster has.</a:t>
            </a:r>
            <a:br>
              <a:rPr lang="en-GB" altLang="en-US" dirty="0" smtClean="0"/>
            </a:b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smtClean="0"/>
              <a:t>For each group, a tally can be kept to show how many of each thing the monster has.</a:t>
            </a:r>
            <a:br>
              <a:rPr lang="en-GB" altLang="en-US" dirty="0" smtClean="0"/>
            </a:br>
            <a:r>
              <a:rPr lang="en-GB" altLang="en-US" dirty="0" smtClean="0"/>
              <a:t>If desired, the groups could then draw the monster that they have ‘physically’ designed under the blanket.</a:t>
            </a:r>
            <a:br>
              <a:rPr lang="en-GB" altLang="en-US" dirty="0" smtClean="0"/>
            </a:b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smtClean="0"/>
              <a:t>Or, if preferred, they could design a completely new monster.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C12ED95-9B67-4F18-8CA1-7137BA41B407}" type="slidenum">
              <a:rPr lang="en-GB" altLang="en-US">
                <a:latin typeface="Calibri" panose="020F0502020204030204" pitchFamily="34" charset="0"/>
              </a:rPr>
              <a:pPr/>
              <a:t>4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065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0F97E-0B20-420A-BE7A-57EBDF4DE005}" type="datetimeFigureOut">
              <a:rPr lang="en-GB"/>
              <a:pPr>
                <a:defRPr/>
              </a:pPr>
              <a:t>26/08/2018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38DF9-C063-42B9-AD2A-10143895D1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3100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7EE3B-982B-4E03-96EB-429D1B636139}" type="datetimeFigureOut">
              <a:rPr lang="en-GB"/>
              <a:pPr>
                <a:defRPr/>
              </a:pPr>
              <a:t>26/08/2018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5716E-49EE-4A2B-A57D-00F23BC145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0610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D97C9-428F-4EBF-9AFC-F39EA2FE8F58}" type="datetimeFigureOut">
              <a:rPr lang="en-GB"/>
              <a:pPr>
                <a:defRPr/>
              </a:pPr>
              <a:t>26/08/2018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64991-F1BD-4458-897B-7E4C9F79B2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412774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D371-66A7-49B2-B4C0-83A9584503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3A2A-2606-4B28-BDD2-B51CB7F5C5C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664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D371-66A7-49B2-B4C0-83A9584503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3A2A-2606-4B28-BDD2-B51CB7F5C5C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533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D371-66A7-49B2-B4C0-83A9584503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3A2A-2606-4B28-BDD2-B51CB7F5C5C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3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D371-66A7-49B2-B4C0-83A9584503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3A2A-2606-4B28-BDD2-B51CB7F5C5C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7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D371-66A7-49B2-B4C0-83A9584503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3A2A-2606-4B28-BDD2-B51CB7F5C5C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5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D371-66A7-49B2-B4C0-83A9584503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3A2A-2606-4B28-BDD2-B51CB7F5C5C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7011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D371-66A7-49B2-B4C0-83A9584503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3A2A-2606-4B28-BDD2-B51CB7F5C5C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1154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D371-66A7-49B2-B4C0-83A9584503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3A2A-2606-4B28-BDD2-B51CB7F5C5C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466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94C9D-5725-4A15-8B2F-3BB1A882B6FB}" type="datetimeFigureOut">
              <a:rPr lang="en-GB"/>
              <a:pPr>
                <a:defRPr/>
              </a:pPr>
              <a:t>26/08/2018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1DEE1-80A2-4AFF-83DC-90F73F9A68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94019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D371-66A7-49B2-B4C0-83A9584503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3A2A-2606-4B28-BDD2-B51CB7F5C5C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7555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D371-66A7-49B2-B4C0-83A9584503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3A2A-2606-4B28-BDD2-B51CB7F5C5C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9642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D371-66A7-49B2-B4C0-83A9584503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3A2A-2606-4B28-BDD2-B51CB7F5C5C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6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08630-F553-4611-9B5F-E88BF2783861}" type="datetimeFigureOut">
              <a:rPr lang="en-GB"/>
              <a:pPr>
                <a:defRPr/>
              </a:pPr>
              <a:t>26/08/2018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00392-CC04-4057-BC0C-539BCC598D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9942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F12F2-174C-44F1-AA09-E6A9325D4E30}" type="datetimeFigureOut">
              <a:rPr lang="en-GB"/>
              <a:pPr>
                <a:defRPr/>
              </a:pPr>
              <a:t>26/08/2018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C8905-40E4-4274-8BDE-A8A1DD5018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10274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C874C-7B16-4390-B655-F3B6410138EA}" type="datetimeFigureOut">
              <a:rPr lang="en-GB"/>
              <a:pPr>
                <a:defRPr/>
              </a:pPr>
              <a:t>26/08/2018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2AF80-C0A3-465C-B43C-B817823B42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076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BFC70-8BCE-4666-9E4C-51983320794B}" type="datetimeFigureOut">
              <a:rPr lang="en-GB"/>
              <a:pPr>
                <a:defRPr/>
              </a:pPr>
              <a:t>26/08/2018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997E-B831-49D5-9359-0B2BB3FDD3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0577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87FC0-4DC8-48D8-9D8E-20C7F6455FED}" type="datetimeFigureOut">
              <a:rPr lang="en-GB"/>
              <a:pPr>
                <a:defRPr/>
              </a:pPr>
              <a:t>26/08/2018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7D5D7-C49D-486E-A94C-A411C9B4C4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026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5752C-1D99-4623-B712-000B87A0D0DF}" type="datetimeFigureOut">
              <a:rPr lang="en-GB"/>
              <a:pPr>
                <a:defRPr/>
              </a:pPr>
              <a:t>26/08/2018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4C10A-9BC0-4FDB-A99D-8F5A101F41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5809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C00A7-A00F-490E-96A9-B949A2D34364}" type="datetimeFigureOut">
              <a:rPr lang="en-GB"/>
              <a:pPr>
                <a:defRPr/>
              </a:pPr>
              <a:t>26/08/2018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8067E-83F3-43E2-819E-1FBF87C2FB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7960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139E5BE-9AEE-4206-B13B-07B514C8BCA4}" type="datetimeFigureOut">
              <a:rPr lang="en-GB"/>
              <a:pPr>
                <a:defRPr/>
              </a:pPr>
              <a:t>26/08/2018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185BBF4-CA1A-4915-8FA7-78CF46A516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2482D371-66A7-49B2-B4C0-83A9584503C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26/08/2018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3DC13A2A-2606-4B28-BDD2-B51CB7F5C5CC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2910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BwGzcbsaPyA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538" y="107950"/>
            <a:ext cx="46545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581025" y="0"/>
            <a:ext cx="77993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4000" b="1">
                <a:latin typeface="Arial" panose="020B0604020202020204" pitchFamily="34" charset="0"/>
              </a:rPr>
              <a:t>Le corps</a:t>
            </a:r>
          </a:p>
        </p:txBody>
      </p:sp>
      <p:sp>
        <p:nvSpPr>
          <p:cNvPr id="6" name="Rectangle 5"/>
          <p:cNvSpPr/>
          <p:nvPr/>
        </p:nvSpPr>
        <p:spPr>
          <a:xfrm>
            <a:off x="925513" y="882650"/>
            <a:ext cx="2193925" cy="50482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>
          <a:xfrm>
            <a:off x="3119438" y="1135063"/>
            <a:ext cx="646112" cy="12382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402263" y="2163763"/>
            <a:ext cx="2193925" cy="5064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830763" y="2416175"/>
            <a:ext cx="571500" cy="17621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6226175" y="2776538"/>
            <a:ext cx="2193925" cy="5064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13" name="Straight Arrow Connector 12"/>
          <p:cNvCxnSpPr>
            <a:stCxn id="12" idx="1"/>
          </p:cNvCxnSpPr>
          <p:nvPr/>
        </p:nvCxnSpPr>
        <p:spPr>
          <a:xfrm flipH="1" flipV="1">
            <a:off x="5316538" y="2982913"/>
            <a:ext cx="909637" cy="4762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50888" y="2776538"/>
            <a:ext cx="2195512" cy="5064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946400" y="3030538"/>
            <a:ext cx="495300" cy="3365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39763" y="3460750"/>
            <a:ext cx="2195512" cy="5064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836863" y="3713163"/>
            <a:ext cx="43497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6326188" y="3460750"/>
            <a:ext cx="2193925" cy="5064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23" name="Straight Arrow Connector 22"/>
          <p:cNvCxnSpPr>
            <a:stCxn id="22" idx="1"/>
          </p:cNvCxnSpPr>
          <p:nvPr/>
        </p:nvCxnSpPr>
        <p:spPr>
          <a:xfrm flipH="1" flipV="1">
            <a:off x="5770563" y="3419475"/>
            <a:ext cx="555625" cy="29368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95325" y="4167188"/>
            <a:ext cx="2193925" cy="50482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2879725" y="3819525"/>
            <a:ext cx="1479550" cy="6096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326188" y="4403725"/>
            <a:ext cx="2193925" cy="50482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4959350" y="4695825"/>
            <a:ext cx="1366838" cy="62071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1023938" y="5000625"/>
            <a:ext cx="2195512" cy="5064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3205163" y="5253038"/>
            <a:ext cx="820737" cy="254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6326188" y="5635625"/>
            <a:ext cx="2193925" cy="50482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5518150" y="5911850"/>
            <a:ext cx="793750" cy="1317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6" name="TextBox 1"/>
          <p:cNvSpPr txBox="1">
            <a:spLocks noChangeArrowheads="1"/>
          </p:cNvSpPr>
          <p:nvPr/>
        </p:nvSpPr>
        <p:spPr bwMode="auto">
          <a:xfrm>
            <a:off x="911225" y="842963"/>
            <a:ext cx="5762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200" b="1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3097" name="TextBox 24"/>
          <p:cNvSpPr txBox="1">
            <a:spLocks noChangeArrowheads="1"/>
          </p:cNvSpPr>
          <p:nvPr/>
        </p:nvSpPr>
        <p:spPr bwMode="auto">
          <a:xfrm>
            <a:off x="5338763" y="2111375"/>
            <a:ext cx="5762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098" name="TextBox 27"/>
          <p:cNvSpPr txBox="1">
            <a:spLocks noChangeArrowheads="1"/>
          </p:cNvSpPr>
          <p:nvPr/>
        </p:nvSpPr>
        <p:spPr bwMode="auto">
          <a:xfrm>
            <a:off x="6210300" y="2746375"/>
            <a:ext cx="577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200" b="1">
                <a:solidFill>
                  <a:srgbClr val="0070C0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3099" name="TextBox 30"/>
          <p:cNvSpPr txBox="1">
            <a:spLocks noChangeArrowheads="1"/>
          </p:cNvSpPr>
          <p:nvPr/>
        </p:nvSpPr>
        <p:spPr bwMode="auto">
          <a:xfrm>
            <a:off x="722313" y="2727325"/>
            <a:ext cx="577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200" b="1">
                <a:solidFill>
                  <a:srgbClr val="0070C0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3100" name="TextBox 33"/>
          <p:cNvSpPr txBox="1">
            <a:spLocks noChangeArrowheads="1"/>
          </p:cNvSpPr>
          <p:nvPr/>
        </p:nvSpPr>
        <p:spPr bwMode="auto">
          <a:xfrm>
            <a:off x="646113" y="3417888"/>
            <a:ext cx="577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200" b="1">
                <a:solidFill>
                  <a:srgbClr val="FF0000"/>
                </a:solidFill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3101" name="TextBox 36"/>
          <p:cNvSpPr txBox="1">
            <a:spLocks noChangeArrowheads="1"/>
          </p:cNvSpPr>
          <p:nvPr/>
        </p:nvSpPr>
        <p:spPr bwMode="auto">
          <a:xfrm>
            <a:off x="6281738" y="3451225"/>
            <a:ext cx="5762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200" b="1">
                <a:solidFill>
                  <a:srgbClr val="0070C0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3102" name="TextBox 37"/>
          <p:cNvSpPr txBox="1">
            <a:spLocks noChangeArrowheads="1"/>
          </p:cNvSpPr>
          <p:nvPr/>
        </p:nvSpPr>
        <p:spPr bwMode="auto">
          <a:xfrm>
            <a:off x="622300" y="4116388"/>
            <a:ext cx="577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200" b="1">
                <a:solidFill>
                  <a:srgbClr val="0070C0"/>
                </a:solidFill>
                <a:latin typeface="Arial" panose="020B0604020202020204" pitchFamily="34" charset="0"/>
              </a:rPr>
              <a:t>7</a:t>
            </a:r>
          </a:p>
        </p:txBody>
      </p:sp>
      <p:sp>
        <p:nvSpPr>
          <p:cNvPr id="3103" name="TextBox 38"/>
          <p:cNvSpPr txBox="1">
            <a:spLocks noChangeArrowheads="1"/>
          </p:cNvSpPr>
          <p:nvPr/>
        </p:nvSpPr>
        <p:spPr bwMode="auto">
          <a:xfrm>
            <a:off x="6242050" y="4400550"/>
            <a:ext cx="577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200" b="1" dirty="0">
                <a:solidFill>
                  <a:srgbClr val="0070C0"/>
                </a:solidFill>
                <a:latin typeface="Arial" panose="020B0604020202020204" pitchFamily="34" charset="0"/>
              </a:rPr>
              <a:t>8</a:t>
            </a:r>
          </a:p>
        </p:txBody>
      </p:sp>
      <p:sp>
        <p:nvSpPr>
          <p:cNvPr id="3104" name="TextBox 39"/>
          <p:cNvSpPr txBox="1">
            <a:spLocks noChangeArrowheads="1"/>
          </p:cNvSpPr>
          <p:nvPr/>
        </p:nvSpPr>
        <p:spPr bwMode="auto">
          <a:xfrm>
            <a:off x="974725" y="4981575"/>
            <a:ext cx="5762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200" b="1">
                <a:solidFill>
                  <a:srgbClr val="FF0000"/>
                </a:solidFill>
                <a:latin typeface="Arial" panose="020B0604020202020204" pitchFamily="34" charset="0"/>
              </a:rPr>
              <a:t>9</a:t>
            </a:r>
          </a:p>
        </p:txBody>
      </p:sp>
      <p:sp>
        <p:nvSpPr>
          <p:cNvPr id="3105" name="TextBox 40"/>
          <p:cNvSpPr txBox="1">
            <a:spLocks noChangeArrowheads="1"/>
          </p:cNvSpPr>
          <p:nvPr/>
        </p:nvSpPr>
        <p:spPr bwMode="auto">
          <a:xfrm>
            <a:off x="6326188" y="5607050"/>
            <a:ext cx="7239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200" b="1">
                <a:solidFill>
                  <a:srgbClr val="0070C0"/>
                </a:solidFill>
                <a:latin typeface="Arial" panose="020B0604020202020204" pitchFamily="34" charset="0"/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latin typeface="Arial Rounded MT Bold" panose="020F0704030504030204" pitchFamily="34" charset="0"/>
              </a:rPr>
              <a:t>Va</a:t>
            </a:r>
            <a:r>
              <a:rPr lang="en-GB" dirty="0" smtClean="0">
                <a:latin typeface="Arial Rounded MT Bold" panose="020F0704030504030204" pitchFamily="34" charset="0"/>
              </a:rPr>
              <a:t>-</a:t>
            </a:r>
            <a:r>
              <a:rPr lang="en-GB" dirty="0" err="1" smtClean="0">
                <a:latin typeface="Arial Rounded MT Bold" panose="020F0704030504030204" pitchFamily="34" charset="0"/>
              </a:rPr>
              <a:t>t’en</a:t>
            </a:r>
            <a:r>
              <a:rPr lang="en-GB" dirty="0" smtClean="0">
                <a:latin typeface="Arial Rounded MT Bold" panose="020F0704030504030204" pitchFamily="34" charset="0"/>
              </a:rPr>
              <a:t>-grand </a:t>
            </a:r>
            <a:r>
              <a:rPr lang="en-GB" dirty="0" err="1" smtClean="0">
                <a:latin typeface="Arial Rounded MT Bold" panose="020F0704030504030204" pitchFamily="34" charset="0"/>
              </a:rPr>
              <a:t>monstre</a:t>
            </a:r>
            <a:r>
              <a:rPr lang="en-GB" dirty="0" smtClean="0">
                <a:latin typeface="Arial Rounded MT Bold" panose="020F0704030504030204" pitchFamily="34" charset="0"/>
              </a:rPr>
              <a:t> vert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https://www.youtube.com/watch?v=BwGzcbsaPyA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pic>
        <p:nvPicPr>
          <p:cNvPr id="2050" name="Picture 2" descr="Image result for va t'en grand monstre ve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836" y="2789081"/>
            <a:ext cx="3016473" cy="3016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393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031" y="715151"/>
            <a:ext cx="4548554" cy="480971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11261" y="304800"/>
            <a:ext cx="3880338" cy="6001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GB" sz="2800" dirty="0" smtClean="0">
                <a:latin typeface="Tw Cen MT" panose="020B0602020104020603" pitchFamily="34" charset="0"/>
              </a:rPr>
              <a:t>La tête </a:t>
            </a:r>
            <a:r>
              <a:rPr lang="en-GB" sz="2800" dirty="0" err="1" smtClean="0">
                <a:latin typeface="Tw Cen MT" panose="020B0602020104020603" pitchFamily="34" charset="0"/>
              </a:rPr>
              <a:t>est</a:t>
            </a:r>
            <a:r>
              <a:rPr lang="en-GB" sz="2800" dirty="0" smtClean="0">
                <a:latin typeface="Tw Cen MT" panose="020B0602020104020603" pitchFamily="34" charset="0"/>
              </a:rPr>
              <a:t> rouge.</a:t>
            </a:r>
            <a:br>
              <a:rPr lang="en-GB" sz="2800" dirty="0" smtClean="0">
                <a:latin typeface="Tw Cen MT" panose="020B0602020104020603" pitchFamily="34" charset="0"/>
              </a:rPr>
            </a:br>
            <a:r>
              <a:rPr lang="en-GB" sz="2800" dirty="0" smtClean="0">
                <a:latin typeface="Tw Cen MT" panose="020B0602020104020603" pitchFamily="34" charset="0"/>
              </a:rPr>
              <a:t>Les </a:t>
            </a:r>
            <a:r>
              <a:rPr lang="en-GB" sz="2800" dirty="0" err="1" smtClean="0">
                <a:latin typeface="Tw Cen MT" panose="020B0602020104020603" pitchFamily="34" charset="0"/>
              </a:rPr>
              <a:t>yeux</a:t>
            </a:r>
            <a:r>
              <a:rPr lang="en-GB" sz="2800" dirty="0" smtClean="0">
                <a:latin typeface="Tw Cen MT" panose="020B0602020104020603" pitchFamily="34" charset="0"/>
              </a:rPr>
              <a:t> son </a:t>
            </a:r>
            <a:r>
              <a:rPr lang="en-GB" sz="2800" dirty="0" err="1" smtClean="0">
                <a:latin typeface="Tw Cen MT" panose="020B0602020104020603" pitchFamily="34" charset="0"/>
              </a:rPr>
              <a:t>jaunes</a:t>
            </a:r>
            <a:r>
              <a:rPr lang="en-GB" sz="2800" dirty="0" smtClean="0">
                <a:latin typeface="Tw Cen MT" panose="020B0602020104020603" pitchFamily="34" charset="0"/>
              </a:rPr>
              <a:t>.</a:t>
            </a:r>
            <a:br>
              <a:rPr lang="en-GB" sz="2800" dirty="0" smtClean="0">
                <a:latin typeface="Tw Cen MT" panose="020B0602020104020603" pitchFamily="34" charset="0"/>
              </a:rPr>
            </a:br>
            <a:r>
              <a:rPr lang="en-GB" sz="2800" dirty="0" smtClean="0">
                <a:latin typeface="Tw Cen MT" panose="020B0602020104020603" pitchFamily="34" charset="0"/>
              </a:rPr>
              <a:t>Les dents </a:t>
            </a:r>
            <a:r>
              <a:rPr lang="en-GB" sz="2800" dirty="0" err="1" smtClean="0">
                <a:latin typeface="Tw Cen MT" panose="020B0602020104020603" pitchFamily="34" charset="0"/>
              </a:rPr>
              <a:t>sont</a:t>
            </a:r>
            <a:r>
              <a:rPr lang="en-GB" sz="2800" dirty="0" smtClean="0">
                <a:latin typeface="Tw Cen MT" panose="020B0602020104020603" pitchFamily="34" charset="0"/>
              </a:rPr>
              <a:t> verts.</a:t>
            </a:r>
            <a:br>
              <a:rPr lang="en-GB" sz="2800" dirty="0" smtClean="0">
                <a:latin typeface="Tw Cen MT" panose="020B0602020104020603" pitchFamily="34" charset="0"/>
              </a:rPr>
            </a:br>
            <a:r>
              <a:rPr lang="en-GB" sz="2800" dirty="0" smtClean="0">
                <a:latin typeface="Tw Cen MT" panose="020B0602020104020603" pitchFamily="34" charset="0"/>
              </a:rPr>
              <a:t>Le </a:t>
            </a:r>
            <a:r>
              <a:rPr lang="en-GB" sz="2800" dirty="0" err="1" smtClean="0">
                <a:latin typeface="Tw Cen MT" panose="020B0602020104020603" pitchFamily="34" charset="0"/>
              </a:rPr>
              <a:t>nez</a:t>
            </a:r>
            <a:r>
              <a:rPr lang="en-GB" sz="2800" dirty="0" smtClean="0">
                <a:latin typeface="Tw Cen MT" panose="020B0602020104020603" pitchFamily="34" charset="0"/>
              </a:rPr>
              <a:t> </a:t>
            </a:r>
            <a:r>
              <a:rPr lang="en-GB" sz="2800" dirty="0" err="1" smtClean="0">
                <a:latin typeface="Tw Cen MT" panose="020B0602020104020603" pitchFamily="34" charset="0"/>
              </a:rPr>
              <a:t>est</a:t>
            </a:r>
            <a:r>
              <a:rPr lang="en-GB" sz="2800" dirty="0" smtClean="0">
                <a:latin typeface="Tw Cen MT" panose="020B0602020104020603" pitchFamily="34" charset="0"/>
              </a:rPr>
              <a:t> violet.</a:t>
            </a:r>
            <a:br>
              <a:rPr lang="en-GB" sz="2800" dirty="0" smtClean="0">
                <a:latin typeface="Tw Cen MT" panose="020B0602020104020603" pitchFamily="34" charset="0"/>
              </a:rPr>
            </a:br>
            <a:r>
              <a:rPr lang="en-GB" sz="2800" dirty="0" smtClean="0">
                <a:latin typeface="Tw Cen MT" panose="020B0602020104020603" pitchFamily="34" charset="0"/>
              </a:rPr>
              <a:t>Les </a:t>
            </a:r>
            <a:r>
              <a:rPr lang="en-GB" sz="2800" dirty="0" err="1" smtClean="0">
                <a:latin typeface="Tw Cen MT" panose="020B0602020104020603" pitchFamily="34" charset="0"/>
              </a:rPr>
              <a:t>cheveux</a:t>
            </a:r>
            <a:r>
              <a:rPr lang="en-GB" sz="2800" dirty="0" smtClean="0">
                <a:latin typeface="Tw Cen MT" panose="020B0602020104020603" pitchFamily="34" charset="0"/>
              </a:rPr>
              <a:t> </a:t>
            </a:r>
            <a:r>
              <a:rPr lang="en-GB" sz="2800" dirty="0" err="1" smtClean="0">
                <a:latin typeface="Tw Cen MT" panose="020B0602020104020603" pitchFamily="34" charset="0"/>
              </a:rPr>
              <a:t>sont</a:t>
            </a:r>
            <a:r>
              <a:rPr lang="en-GB" sz="2800" dirty="0" smtClean="0">
                <a:latin typeface="Tw Cen MT" panose="020B0602020104020603" pitchFamily="34" charset="0"/>
              </a:rPr>
              <a:t> noirs.</a:t>
            </a:r>
            <a:br>
              <a:rPr lang="en-GB" sz="2800" dirty="0" smtClean="0">
                <a:latin typeface="Tw Cen MT" panose="020B0602020104020603" pitchFamily="34" charset="0"/>
              </a:rPr>
            </a:br>
            <a:r>
              <a:rPr lang="en-GB" sz="2800" dirty="0" smtClean="0">
                <a:latin typeface="Tw Cen MT" panose="020B0602020104020603" pitchFamily="34" charset="0"/>
              </a:rPr>
              <a:t>La bouche </a:t>
            </a:r>
            <a:r>
              <a:rPr lang="en-GB" sz="2800" dirty="0" err="1" smtClean="0">
                <a:latin typeface="Tw Cen MT" panose="020B0602020104020603" pitchFamily="34" charset="0"/>
              </a:rPr>
              <a:t>est</a:t>
            </a:r>
            <a:r>
              <a:rPr lang="en-GB" sz="2800" dirty="0" smtClean="0">
                <a:latin typeface="Tw Cen MT" panose="020B0602020104020603" pitchFamily="34" charset="0"/>
              </a:rPr>
              <a:t> orange.</a:t>
            </a:r>
            <a:br>
              <a:rPr lang="en-GB" sz="2800" dirty="0" smtClean="0">
                <a:latin typeface="Tw Cen MT" panose="020B0602020104020603" pitchFamily="34" charset="0"/>
              </a:rPr>
            </a:br>
            <a:r>
              <a:rPr lang="en-GB" sz="2800" dirty="0" smtClean="0">
                <a:latin typeface="Tw Cen MT" panose="020B0602020104020603" pitchFamily="34" charset="0"/>
              </a:rPr>
              <a:t>Les </a:t>
            </a:r>
            <a:r>
              <a:rPr lang="en-GB" sz="2800" dirty="0" err="1" smtClean="0">
                <a:latin typeface="Tw Cen MT" panose="020B0602020104020603" pitchFamily="34" charset="0"/>
              </a:rPr>
              <a:t>oreilles</a:t>
            </a:r>
            <a:r>
              <a:rPr lang="en-GB" sz="2800" dirty="0" smtClean="0">
                <a:latin typeface="Tw Cen MT" panose="020B0602020104020603" pitchFamily="34" charset="0"/>
              </a:rPr>
              <a:t> </a:t>
            </a:r>
            <a:r>
              <a:rPr lang="en-GB" sz="2800" dirty="0" err="1" smtClean="0">
                <a:latin typeface="Tw Cen MT" panose="020B0602020104020603" pitchFamily="34" charset="0"/>
              </a:rPr>
              <a:t>sont</a:t>
            </a:r>
            <a:r>
              <a:rPr lang="en-GB" sz="2800" dirty="0" smtClean="0">
                <a:latin typeface="Tw Cen MT" panose="020B0602020104020603" pitchFamily="34" charset="0"/>
              </a:rPr>
              <a:t> roses.</a:t>
            </a:r>
            <a:endParaRPr lang="en-GB" sz="28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703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4" t="32677" r="4926" b="2905"/>
          <a:stretch>
            <a:fillRect/>
          </a:stretch>
        </p:blipFill>
        <p:spPr bwMode="auto">
          <a:xfrm>
            <a:off x="0" y="683418"/>
            <a:ext cx="5351462" cy="551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620578"/>
              </p:ext>
            </p:extLst>
          </p:nvPr>
        </p:nvGraphicFramePr>
        <p:xfrm>
          <a:off x="5298831" y="1725613"/>
          <a:ext cx="3746744" cy="343534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73723"/>
                <a:gridCol w="2973021"/>
              </a:tblGrid>
              <a:tr h="9815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602" marR="686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partie</a:t>
                      </a:r>
                      <a:r>
                        <a:rPr lang="en-GB" sz="2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du corps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602" marR="68602" marT="0" marB="0" anchor="ctr"/>
                </a:tc>
              </a:tr>
              <a:tr h="4907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602" marR="686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bras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602" marR="68602" marT="0" marB="0"/>
                </a:tc>
              </a:tr>
              <a:tr h="4907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602" marR="686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err="1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genou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602" marR="68602" marT="0" marB="0"/>
                </a:tc>
              </a:tr>
              <a:tr h="4907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602" marR="686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tête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602" marR="68602" marT="0" marB="0"/>
                </a:tc>
              </a:tr>
              <a:tr h="4907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602" marR="686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mains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602" marR="68602" marT="0" marB="0"/>
                </a:tc>
              </a:tr>
              <a:tr h="4907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602" marR="686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pieds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602" marR="68602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</TotalTime>
  <Words>79</Words>
  <Application>Microsoft Office PowerPoint</Application>
  <PresentationFormat>On-screen Show (4:3)</PresentationFormat>
  <Paragraphs>36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 Light</vt:lpstr>
      <vt:lpstr>Calibri</vt:lpstr>
      <vt:lpstr>Office Theme</vt:lpstr>
      <vt:lpstr>1_Office Theme</vt:lpstr>
      <vt:lpstr>PowerPoint Presentation</vt:lpstr>
      <vt:lpstr>Va-t’en-grand monstre vert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55WD</dc:creator>
  <cp:lastModifiedBy>Study</cp:lastModifiedBy>
  <cp:revision>18</cp:revision>
  <dcterms:created xsi:type="dcterms:W3CDTF">2014-08-13T11:33:11Z</dcterms:created>
  <dcterms:modified xsi:type="dcterms:W3CDTF">2018-08-26T16:26:15Z</dcterms:modified>
</cp:coreProperties>
</file>